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70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44062" y="2975133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Нагорно-Карабахский</a:t>
            </a:r>
            <a:r>
              <a:rPr lang="en-US" sz="4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к</a:t>
            </a:r>
            <a:r>
              <a:rPr lang="en-US" sz="4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онфликт</a:t>
            </a:r>
            <a:r>
              <a:rPr lang="en-US" sz="4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между Арменией и </a:t>
            </a:r>
            <a:r>
              <a:rPr lang="en-US" sz="4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Азербайджаном</a:t>
            </a:r>
            <a:endParaRPr lang="en-US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Нагорный Карабах — Википедия">
            <a:extLst>
              <a:ext uri="{FF2B5EF4-FFF2-40B4-BE49-F238E27FC236}">
                <a16:creationId xmlns:a16="http://schemas.microsoft.com/office/drawing/2014/main" id="{C76D7106-E38B-5F3A-0BD5-C8BAAA413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r="24120"/>
          <a:stretch>
            <a:fillRect/>
          </a:stretch>
        </p:blipFill>
        <p:spPr bwMode="auto">
          <a:xfrm>
            <a:off x="8628184" y="0"/>
            <a:ext cx="6002216" cy="824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94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35486"/>
            <a:ext cx="9489281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Исторический</a:t>
            </a:r>
            <a:r>
              <a:rPr lang="en-US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32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рорыв</a:t>
            </a:r>
            <a:r>
              <a:rPr lang="en-US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: </a:t>
            </a:r>
            <a:r>
              <a:rPr lang="ru-RU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32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уть</a:t>
            </a:r>
            <a:r>
              <a:rPr lang="en-US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к </a:t>
            </a:r>
            <a:r>
              <a:rPr lang="ru-RU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д</a:t>
            </a:r>
            <a:r>
              <a:rPr lang="en-US" sz="32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лительному</a:t>
            </a:r>
            <a:r>
              <a:rPr lang="en-US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м</a:t>
            </a:r>
            <a:r>
              <a:rPr lang="en-US" sz="32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иру</a:t>
            </a:r>
            <a:r>
              <a:rPr lang="en-US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(2025</a:t>
            </a:r>
            <a:r>
              <a:rPr lang="ru-RU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г.</a:t>
            </a:r>
            <a:r>
              <a:rPr lang="en-US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)</a:t>
            </a: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581043"/>
            <a:ext cx="670203" cy="1005364"/>
          </a:xfrm>
          <a:prstGeom prst="roundRect">
            <a:avLst>
              <a:gd name="adj" fmla="val 36003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155" y="3957995"/>
            <a:ext cx="251341" cy="251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5448" y="3748564"/>
            <a:ext cx="282178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Дипломатический</a:t>
            </a:r>
            <a:r>
              <a:rPr lang="en-US" sz="20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0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20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рорыв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675448" y="4095512"/>
            <a:ext cx="1211722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 августе 2025 года при посредничестве США был достигнут дипломатический прорыв.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837724" y="4753928"/>
            <a:ext cx="670203" cy="1005364"/>
          </a:xfrm>
          <a:prstGeom prst="roundRect">
            <a:avLst>
              <a:gd name="adj" fmla="val 36003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155" y="5130879"/>
            <a:ext cx="251341" cy="2513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448" y="4921448"/>
            <a:ext cx="255162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Совместная Декларация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675448" y="5268397"/>
            <a:ext cx="1211722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Ильхам Алиев и Никол Пашинян подписали в США совместную декларацию о прекращении </a:t>
            </a:r>
            <a:r>
              <a:rPr lang="en-US" i="1" dirty="0" err="1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боевых</a:t>
            </a: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endParaRPr lang="ru-RU" i="1" dirty="0">
              <a:solidFill>
                <a:srgbClr val="432338"/>
              </a:solidFill>
              <a:latin typeface="Times New Roman" panose="02020603050405020304" pitchFamily="18" charset="0"/>
              <a:ea typeface="Source Sans 3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i="1" dirty="0" err="1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действий</a:t>
            </a: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и стремлении к политическому урегулированию.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837724" y="5926812"/>
            <a:ext cx="670203" cy="1005364"/>
          </a:xfrm>
          <a:prstGeom prst="roundRect">
            <a:avLst>
              <a:gd name="adj" fmla="val 36003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7155" y="6303764"/>
            <a:ext cx="251341" cy="2513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75448" y="6094333"/>
            <a:ext cx="278475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Шанс </a:t>
            </a:r>
            <a:r>
              <a:rPr lang="en-US" sz="20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на</a:t>
            </a:r>
            <a:r>
              <a:rPr lang="en-US" sz="20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0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д</a:t>
            </a:r>
            <a:r>
              <a:rPr lang="en-US" sz="20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лительный</a:t>
            </a:r>
            <a:r>
              <a:rPr lang="en-US" sz="20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0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м</a:t>
            </a:r>
            <a:r>
              <a:rPr lang="en-US" sz="20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ир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675448" y="6441281"/>
            <a:ext cx="1211722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Этот шаг стал важнейшим прецедентом, показавшим возможность преодоления глубоких этнополитических противоречий.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837724" y="7120652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Декларация открыла путь к длительному миру и сотрудничеству в регионе, подчёркивая важность политической </a:t>
            </a:r>
            <a:r>
              <a:rPr lang="en-US" i="1" dirty="0" err="1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воли</a:t>
            </a: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 </a:t>
            </a:r>
            <a:endParaRPr lang="ru-RU" i="1" dirty="0">
              <a:solidFill>
                <a:srgbClr val="432338"/>
              </a:solidFill>
              <a:latin typeface="Times New Roman" panose="02020603050405020304" pitchFamily="18" charset="0"/>
              <a:ea typeface="Source Sans 3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и международного посредничества.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89E779-7D55-CEEC-94AF-31809EC43AB9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5D0D4E1-03F4-70FB-AB31-5522F65F89D5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48A7F-D081-EB9F-1428-F862900DC55D}"/>
              </a:ext>
            </a:extLst>
          </p:cNvPr>
          <p:cNvSpPr txBox="1"/>
          <p:nvPr/>
        </p:nvSpPr>
        <p:spPr>
          <a:xfrm>
            <a:off x="1899138" y="3695935"/>
            <a:ext cx="11453446" cy="837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7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7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7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D7BE-884C-1ADC-9698-0BE7AA651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546405-9C2B-AFF7-E317-1CB75F49DAA0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67E16-BBF2-F7B5-18F1-ACD519877BDE}"/>
              </a:ext>
            </a:extLst>
          </p:cNvPr>
          <p:cNvSpPr txBox="1"/>
          <p:nvPr/>
        </p:nvSpPr>
        <p:spPr>
          <a:xfrm>
            <a:off x="4196861" y="1187197"/>
            <a:ext cx="6236677" cy="729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Литература:</a:t>
            </a: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1B14F-31B7-A24A-8CE6-FEEA3061D1C7}"/>
              </a:ext>
            </a:extLst>
          </p:cNvPr>
          <p:cNvSpPr txBox="1"/>
          <p:nvPr/>
        </p:nvSpPr>
        <p:spPr>
          <a:xfrm>
            <a:off x="1359876" y="2202252"/>
            <a:ext cx="11734802" cy="3578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Ермак К.А., Русакович А.В. Влияние армяно-азербайджанского конфликта на региональную безопасность: современный контекст // Беларусь в современном мире. - Минск: Белорусский государственный университет, 2023. - С. 559-563.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Казимиров М.С., Карпов А.В. Проблема армяно-азербайджанского конфликта в Нагорном Карабахе с точки зрения современной геополитики и норм международного права // Право. Экономика и управление: состояние, проблемы и перспективы. - Чебоксары: Издательство дом "Среда", 2022. - С. 186-182.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Мансуров Т.З. Политическое урегулирование армяно-азербайджанского конфликта: возможности и перспективы //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PolitBook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- 2025. - №1. - С. 98-128.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Можно ли армяно-азербайджанский конфликт считать завершенным? // Московская Газета URL: https://mskgazeta.ru/politika/mozhno-li-armyano-azerbajdzhanskij-konflikt-schitat-zavershennym--14019.html (дата обращения: 04.12.2025).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2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978401" y="1202174"/>
            <a:ext cx="1096827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Истоки Конфликта: 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озднесоветский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ериод</a:t>
            </a:r>
            <a:endParaRPr lang="en-US" sz="3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2085975"/>
            <a:ext cx="4158734" cy="4979908"/>
          </a:xfrm>
          <a:prstGeom prst="roundRect">
            <a:avLst>
              <a:gd name="adj" fmla="val 241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1084659" y="233291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065" y="2530316"/>
            <a:ext cx="323136" cy="3231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84659" y="3290292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Национальные</a:t>
            </a:r>
            <a:r>
              <a:rPr lang="en-US" sz="22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2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д</a:t>
            </a:r>
            <a:r>
              <a:rPr lang="en-US" sz="22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вижения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84659" y="4137779"/>
            <a:ext cx="366486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 конце 1980-х годов политическая либерализация в СССР привела к росту национальных движений и обострению отношений между армянским и азербайджанским населением Нагорного Карабаха.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235773" y="2085975"/>
            <a:ext cx="4158734" cy="4979908"/>
          </a:xfrm>
          <a:prstGeom prst="roundRect">
            <a:avLst>
              <a:gd name="adj" fmla="val 241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Shape 7"/>
          <p:cNvSpPr/>
          <p:nvPr/>
        </p:nvSpPr>
        <p:spPr>
          <a:xfrm>
            <a:off x="5482709" y="233291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0115" y="2530316"/>
            <a:ext cx="323136" cy="3231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82709" y="3290292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Территориальные</a:t>
            </a:r>
            <a:r>
              <a:rPr lang="en-US" sz="22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2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22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ритязания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482709" y="4137779"/>
            <a:ext cx="366486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 1988 году областной совет Нагорного Карабаха обратился к руководству СССР с просьбой о передаче региона из Азербайджанской ССР в Армянскую ССР.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9633823" y="2085975"/>
            <a:ext cx="4158853" cy="4979908"/>
          </a:xfrm>
          <a:prstGeom prst="roundRect">
            <a:avLst>
              <a:gd name="adj" fmla="val 241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 sz="2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9880759" y="233291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8164" y="2530316"/>
            <a:ext cx="323136" cy="3231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80759" y="3290292"/>
            <a:ext cx="366498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Эскалация</a:t>
            </a:r>
            <a:r>
              <a:rPr lang="en-US" sz="22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2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н</a:t>
            </a:r>
            <a:r>
              <a:rPr lang="en-US" sz="220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апряжённости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9880759" y="4137779"/>
            <a:ext cx="366498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Это привело к массовым уличным акциям, росту межэтнической напряжённости, первым случаям насилия и взаимным погромам.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9918"/>
            <a:ext cx="817947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Фаза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</a:t>
            </a: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ткрытой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в</a:t>
            </a: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ойны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(1991–1994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гг.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)</a:t>
            </a:r>
            <a:endParaRPr lang="en-US" sz="3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827252"/>
            <a:ext cx="55169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Полномасштабные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б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оевые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д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ействия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2418517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После распада СССР конфликт перешёл в открытую военную фазу. Между Арменией и Азербайджаном развернулась полномасштабная война, сопровождавшаяся многочисленными жертвами и разрушениями.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572953"/>
            <a:ext cx="39900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Гуманитарная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к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атастрофа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516421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Сотни тысяч людей были вынуждены покинуть свои дома, что привело к масштабной гуманитарной катастрофе в регионе.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1857137"/>
            <a:ext cx="6185535" cy="41236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37724" y="679787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Прекращение огня в 1994 году зафиксировало линии соприкосновения, но не решило ключевые политические вопросы, оставив территориальный статус и вопросы беженцев в подвешенном состоянии.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7FB6D3-047A-F2A7-133A-249CCBE07E1E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5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2893219"/>
            <a:ext cx="8428196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«Замороженный» </a:t>
            </a: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к</a:t>
            </a: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онфликт</a:t>
            </a: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: </a:t>
            </a: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ериод</a:t>
            </a: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1994–2016</a:t>
            </a: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гг.</a:t>
            </a: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4628" y="5720358"/>
            <a:ext cx="12961144" cy="22860"/>
          </a:xfrm>
          <a:prstGeom prst="roundRect">
            <a:avLst>
              <a:gd name="adj" fmla="val 328638"/>
            </a:avLst>
          </a:prstGeom>
          <a:solidFill>
            <a:srgbClr val="DFB8D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4007525" y="5183743"/>
            <a:ext cx="22860" cy="536615"/>
          </a:xfrm>
          <a:prstGeom prst="roundRect">
            <a:avLst>
              <a:gd name="adj" fmla="val 328638"/>
            </a:avLst>
          </a:prstGeom>
          <a:solidFill>
            <a:srgbClr val="DFB8D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3951923" y="5653326"/>
            <a:ext cx="134064" cy="134064"/>
          </a:xfrm>
          <a:prstGeom prst="roundRect">
            <a:avLst>
              <a:gd name="adj" fmla="val 341031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834628" y="3582353"/>
            <a:ext cx="6368772" cy="1315283"/>
          </a:xfrm>
          <a:prstGeom prst="roundRect">
            <a:avLst>
              <a:gd name="adj" fmla="val 571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2676763" y="3768804"/>
            <a:ext cx="268450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Напряжённая</a:t>
            </a:r>
            <a:r>
              <a:rPr lang="en-US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с</a:t>
            </a: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итуация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1080" y="4138970"/>
            <a:ext cx="599586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Несмотря на формальное прекращение огня, на линии соприкосновения сохранялось постоянное напряжение с регулярными инцидентами.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03651" y="5720358"/>
            <a:ext cx="22860" cy="536615"/>
          </a:xfrm>
          <a:prstGeom prst="roundRect">
            <a:avLst>
              <a:gd name="adj" fmla="val 328638"/>
            </a:avLst>
          </a:prstGeom>
          <a:solidFill>
            <a:srgbClr val="DFB8D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7248049" y="5653326"/>
            <a:ext cx="134064" cy="134064"/>
          </a:xfrm>
          <a:prstGeom prst="roundRect">
            <a:avLst>
              <a:gd name="adj" fmla="val 341031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4130754" y="6256973"/>
            <a:ext cx="6368772" cy="1315283"/>
          </a:xfrm>
          <a:prstGeom prst="roundRect">
            <a:avLst>
              <a:gd name="adj" fmla="val 571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6102429" y="6443424"/>
            <a:ext cx="242530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Человеческие</a:t>
            </a:r>
            <a:r>
              <a:rPr lang="en-US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отери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317206" y="6813590"/>
            <a:ext cx="599586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Каждая вспышка приводила к потерям, напоминая о том, что конфликт лишь сдерживался, но не был разрешён.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0599896" y="5183743"/>
            <a:ext cx="22860" cy="536615"/>
          </a:xfrm>
          <a:prstGeom prst="roundRect">
            <a:avLst>
              <a:gd name="adj" fmla="val 328638"/>
            </a:avLst>
          </a:prstGeom>
          <a:solidFill>
            <a:srgbClr val="DFB8D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10544294" y="5653326"/>
            <a:ext cx="134064" cy="134064"/>
          </a:xfrm>
          <a:prstGeom prst="roundRect">
            <a:avLst>
              <a:gd name="adj" fmla="val 341031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7426881" y="3582353"/>
            <a:ext cx="6368891" cy="1601391"/>
          </a:xfrm>
          <a:prstGeom prst="roundRect">
            <a:avLst>
              <a:gd name="adj" fmla="val 469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 15"/>
          <p:cNvSpPr/>
          <p:nvPr/>
        </p:nvSpPr>
        <p:spPr>
          <a:xfrm>
            <a:off x="8748832" y="3768804"/>
            <a:ext cx="3724870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Международное</a:t>
            </a:r>
            <a:r>
              <a:rPr lang="en-US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осредничество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13333" y="4138970"/>
            <a:ext cx="5995987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Минская группа ОБСЕ предлагала различные модели урегулирования, но они не приводили к устойчивому прогрессу из-за принципиальных разногласий сторон.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1295338-A307-1480-E856-887E1B3E9825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48464"/>
            <a:ext cx="7093148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Изменение</a:t>
            </a: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б</a:t>
            </a: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аланса</a:t>
            </a: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с</a:t>
            </a: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ил</a:t>
            </a: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и </a:t>
            </a: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э</a:t>
            </a: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скалация</a:t>
            </a: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073473"/>
            <a:ext cx="3638550" cy="2926913"/>
          </a:xfrm>
          <a:prstGeom prst="roundRect">
            <a:avLst>
              <a:gd name="adj" fmla="val 3749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324124" y="2050613"/>
            <a:ext cx="3638550" cy="91440"/>
          </a:xfrm>
          <a:prstGeom prst="roundRect">
            <a:avLst>
              <a:gd name="adj" fmla="val 8796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7856160" y="1786295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8028444" y="1929884"/>
            <a:ext cx="22979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538436" y="2552224"/>
            <a:ext cx="292834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Усиление Азербайджана</a:t>
            </a:r>
            <a:endParaRPr lang="en-US" sz="17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38436" y="2948702"/>
            <a:ext cx="3209925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Благодаря экономическому росту Азербайджан значительно укрепил свои вооружённые силы, инвестируя в оборонный сектор.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54126" y="2073473"/>
            <a:ext cx="3638550" cy="2926913"/>
          </a:xfrm>
          <a:prstGeom prst="roundRect">
            <a:avLst>
              <a:gd name="adj" fmla="val 3749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10154126" y="2050613"/>
            <a:ext cx="3638550" cy="91440"/>
          </a:xfrm>
          <a:prstGeom prst="roundRect">
            <a:avLst>
              <a:gd name="adj" fmla="val 8796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11686163" y="1786295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11858446" y="1929884"/>
            <a:ext cx="22979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368439" y="2552224"/>
            <a:ext cx="310622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Сотрудничество Армении</a:t>
            </a:r>
            <a:endParaRPr lang="en-US" sz="17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68439" y="2948702"/>
            <a:ext cx="3209925" cy="1837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Армения стремилась компенсировать ограниченные ресурсы за счёт укрепления сотрудничества с партнёрами и участия в региональных структурах безопасности.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324124" y="5479018"/>
            <a:ext cx="7468553" cy="1701998"/>
          </a:xfrm>
          <a:prstGeom prst="roundRect">
            <a:avLst>
              <a:gd name="adj" fmla="val 644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6324124" y="5456158"/>
            <a:ext cx="7468553" cy="91440"/>
          </a:xfrm>
          <a:prstGeom prst="roundRect">
            <a:avLst>
              <a:gd name="adj" fmla="val 87962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5"/>
          <p:cNvSpPr/>
          <p:nvPr/>
        </p:nvSpPr>
        <p:spPr>
          <a:xfrm>
            <a:off x="9771162" y="5191839"/>
            <a:ext cx="574477" cy="574477"/>
          </a:xfrm>
          <a:prstGeom prst="roundRect">
            <a:avLst>
              <a:gd name="adj" fmla="val 159171"/>
            </a:avLst>
          </a:prstGeom>
          <a:solidFill>
            <a:srgbClr val="E851B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6"/>
          <p:cNvSpPr/>
          <p:nvPr/>
        </p:nvSpPr>
        <p:spPr>
          <a:xfrm>
            <a:off x="9943445" y="5335429"/>
            <a:ext cx="22979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538436" y="5957768"/>
            <a:ext cx="356235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Четырёхдневная</a:t>
            </a:r>
            <a:r>
              <a:rPr lang="en-US" sz="175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175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в</a:t>
            </a:r>
            <a:r>
              <a:rPr lang="en-US" sz="1750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ойна</a:t>
            </a:r>
            <a:r>
              <a:rPr lang="en-US" sz="175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(2016</a:t>
            </a:r>
            <a:r>
              <a:rPr lang="ru-RU" sz="175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г.</a:t>
            </a:r>
            <a:r>
              <a:rPr lang="en-US" sz="175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)</a:t>
            </a:r>
            <a:endParaRPr lang="en-US" sz="17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38436" y="6354247"/>
            <a:ext cx="703992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Кратковременная, но интенсивная эскалация показала изменение баланса сил и неизбежность новой развязки.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5127515-AA82-EDE1-616B-D21A9DE435CF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9744"/>
            <a:ext cx="11703963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Политические</a:t>
            </a: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еремены</a:t>
            </a: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и </a:t>
            </a: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в</a:t>
            </a: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торая</a:t>
            </a: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Карабахская</a:t>
            </a:r>
            <a:r>
              <a:rPr lang="en-US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6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в</a:t>
            </a:r>
            <a:r>
              <a:rPr lang="en-US" sz="36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ойна</a:t>
            </a: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855113"/>
            <a:ext cx="408860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Смена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р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уководства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в Армении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2387322"/>
            <a:ext cx="621470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 2018 году к власти в Армении пришёл Никол Пашинян, что вызвало ожидания изменения переговорной тактики.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3291840"/>
            <a:ext cx="278177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Укрепление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а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льянса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3824049"/>
            <a:ext cx="62147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Одновременно укреплялся союз Азербайджана и Турции, сопровождающийся совместными военными учениями и поставками современного вооружения.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5073134"/>
            <a:ext cx="442281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Вторая 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Карабахская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в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ойна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(2020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г.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)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37724" y="5605343"/>
            <a:ext cx="621470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Осенью 2020 года конфликт вылился в масштабную войну, где Азербайджан активно использовал беспилотники и высокоточное вооружение.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906401"/>
            <a:ext cx="6949798" cy="390917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37724" y="7075170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Взятие Шуши стало переломным моментом, приведшим к подписанию трёхстороннего заявления и вводу российских миротворцев.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23EE81-0226-700D-1C6F-EBF8E3AA02C4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1" y="268605"/>
            <a:ext cx="5067419" cy="76922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3" y="584359"/>
            <a:ext cx="7468553" cy="788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Хрупкое</a:t>
            </a:r>
            <a:r>
              <a:rPr lang="en-US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32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еремирие</a:t>
            </a:r>
            <a:r>
              <a:rPr lang="en-US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и </a:t>
            </a:r>
            <a:r>
              <a:rPr lang="ru-RU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</a:t>
            </a:r>
            <a:r>
              <a:rPr lang="en-US" sz="32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уманитарный</a:t>
            </a:r>
            <a:r>
              <a:rPr lang="en-US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2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к</a:t>
            </a:r>
            <a:r>
              <a:rPr lang="en-US" sz="32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ризис</a:t>
            </a: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1802368"/>
            <a:ext cx="7468553" cy="6702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91645" y="2640092"/>
            <a:ext cx="272998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Столкновения </a:t>
            </a: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на</a:t>
            </a:r>
            <a:r>
              <a:rPr lang="en-US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</a:t>
            </a: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ранице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6491645" y="2987040"/>
            <a:ext cx="7133511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 2021–2022 годах периодически вспыхивали вооружённые столкновения уже на армяно-азербайджанской государственной границе.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3690580"/>
            <a:ext cx="7468553" cy="67020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91645" y="4528304"/>
            <a:ext cx="319778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Блокада </a:t>
            </a: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Лачинского</a:t>
            </a:r>
            <a:r>
              <a:rPr lang="en-US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к</a:t>
            </a: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оридора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491645" y="4875252"/>
            <a:ext cx="7133511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 декабре 2022 года началась фактическая блокада Лачинского коридора, что привело к тяжёлому гуманитарному кризису.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5578792"/>
            <a:ext cx="7468553" cy="67020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491645" y="641651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Нехватка</a:t>
            </a:r>
            <a:r>
              <a:rPr lang="en-US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р</a:t>
            </a:r>
            <a:r>
              <a:rPr lang="en-US" b="1" i="1" dirty="0" err="1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есурсов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491645" y="6763464"/>
            <a:ext cx="7133511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 Нагорном Карабахе ощущалась нехватка продовольствия, медикаментов и топлива, осложняя жизнь мирного населения.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98629F-9742-A1E7-F697-DAB56E2027A4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82109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Операция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2023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г.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и 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з</a:t>
            </a: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авершение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т</a:t>
            </a: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ерриториального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а</a:t>
            </a: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спекта</a:t>
            </a:r>
            <a:endParaRPr lang="en-US" sz="3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167652"/>
            <a:ext cx="7468553" cy="5379720"/>
          </a:xfrm>
          <a:prstGeom prst="roundRect">
            <a:avLst>
              <a:gd name="adj" fmla="val 1869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331744" y="2175272"/>
            <a:ext cx="3726656" cy="3624263"/>
          </a:xfrm>
          <a:prstGeom prst="roundRect">
            <a:avLst>
              <a:gd name="adj" fmla="val 2774"/>
            </a:avLst>
          </a:prstGeom>
          <a:solidFill>
            <a:srgbClr val="F9D2E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571059" y="2414588"/>
            <a:ext cx="324802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Однодневная Военная Операция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71059" y="3262074"/>
            <a:ext cx="324802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 сентябре 2023 года Азербайджан провёл быструю военную операцию, завершившуюся капитуляцией вооружённых формирований Карабаха.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058400" y="2175272"/>
            <a:ext cx="3726656" cy="3624263"/>
          </a:xfrm>
          <a:prstGeom prst="rect">
            <a:avLst/>
          </a:prstGeom>
          <a:solidFill>
            <a:srgbClr val="F9D2E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10058400" y="2175272"/>
            <a:ext cx="30480" cy="3624263"/>
          </a:xfrm>
          <a:prstGeom prst="roundRect">
            <a:avLst>
              <a:gd name="adj" fmla="val 329856"/>
            </a:avLst>
          </a:prstGeom>
          <a:solidFill>
            <a:srgbClr val="DFB8D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10297716" y="2414588"/>
            <a:ext cx="324802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Роспуск Институтов НКР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97716" y="3262074"/>
            <a:ext cx="324802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Руководство Нагорно-Карабахской Республики объявило о роспуске государственных институтов.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31744" y="5799534"/>
            <a:ext cx="7453312" cy="1740218"/>
          </a:xfrm>
          <a:prstGeom prst="rect">
            <a:avLst/>
          </a:prstGeom>
          <a:solidFill>
            <a:srgbClr val="F9D2E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6331744" y="5799534"/>
            <a:ext cx="7453312" cy="30480"/>
          </a:xfrm>
          <a:prstGeom prst="roundRect">
            <a:avLst>
              <a:gd name="adj" fmla="val 329856"/>
            </a:avLst>
          </a:prstGeom>
          <a:solidFill>
            <a:srgbClr val="DFB8D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6571059" y="60388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432338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Исход Населения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71059" y="6534388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Практически всё армянское население региона (около ста тысяч человек) покинуло свои дома и перебралось в Армению.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753B3E2-7C41-6CC5-216E-BCA2F08FCD28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39272"/>
            <a:ext cx="1011626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После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2023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года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: 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д</a:t>
            </a: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ипломатическая</a:t>
            </a:r>
            <a:r>
              <a:rPr lang="en-US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35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а</a:t>
            </a:r>
            <a:r>
              <a:rPr lang="en-US" sz="35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ктивность</a:t>
            </a:r>
            <a:endParaRPr lang="en-US" sz="3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000845"/>
            <a:ext cx="48246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Переговоры о 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м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ирном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д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оговоре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2592110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Армения и Азербайджан начали активно обсуждать текст мирного договора, включающий взаимное признание границ и отказ от применения силы.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3980498"/>
            <a:ext cx="3319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Ключевые</a:t>
            </a:r>
            <a:r>
              <a:rPr lang="en-US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2400" b="1" i="1" dirty="0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п</a:t>
            </a:r>
            <a:r>
              <a:rPr lang="en-US" sz="2400" b="1" i="1" dirty="0" err="1">
                <a:solidFill>
                  <a:srgbClr val="371A2D"/>
                </a:solidFill>
                <a:latin typeface="Times New Roman" panose="02020603050405020304" pitchFamily="18" charset="0"/>
                <a:ea typeface="Noto Serif HK Semi Bold" pitchFamily="34" charset="-122"/>
                <a:cs typeface="Times New Roman" panose="02020603050405020304" pitchFamily="18" charset="0"/>
              </a:rPr>
              <a:t>оложения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457176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Делимитация и демаркация границы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50384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Восстановление коммуникаций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37724" y="550521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Гуманитарные обязательства (пропавшие без вести, останки погибших)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37724" y="662416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432338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В 2024 году самопровозглашённая НКР юридически прекратила существование, но вопросы послевоенного урегулирования оставались актуальными.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D77D52-A9BC-E1ED-EF44-B7ABCD409C8D}"/>
              </a:ext>
            </a:extLst>
          </p:cNvPr>
          <p:cNvSpPr/>
          <p:nvPr/>
        </p:nvSpPr>
        <p:spPr>
          <a:xfrm>
            <a:off x="12801600" y="7563920"/>
            <a:ext cx="1828800" cy="665679"/>
          </a:xfrm>
          <a:prstGeom prst="rect">
            <a:avLst/>
          </a:prstGeom>
          <a:solidFill>
            <a:srgbClr val="FD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 descr="Пашинян и Алиев в Санкт-Петербурге обсудили мирный процесс">
            <a:extLst>
              <a:ext uri="{FF2B5EF4-FFF2-40B4-BE49-F238E27FC236}">
                <a16:creationId xmlns:a16="http://schemas.microsoft.com/office/drawing/2014/main" id="{4F53082E-73E3-0A48-0481-671ABE34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143" y="1870234"/>
            <a:ext cx="666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869</Words>
  <Application>Microsoft Office PowerPoint</Application>
  <PresentationFormat>Произвольный</PresentationFormat>
  <Paragraphs>87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Noto Serif HK Semi Bold</vt:lpstr>
      <vt:lpstr>Times New Roman</vt:lpstr>
      <vt:lpstr>Aptos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4</cp:revision>
  <dcterms:created xsi:type="dcterms:W3CDTF">2025-11-25T13:18:15Z</dcterms:created>
  <dcterms:modified xsi:type="dcterms:W3CDTF">2025-11-25T13:47:16Z</dcterms:modified>
</cp:coreProperties>
</file>